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75" r:id="rId6"/>
    <p:sldId id="276" r:id="rId7"/>
    <p:sldId id="278" r:id="rId8"/>
    <p:sldId id="277" r:id="rId9"/>
    <p:sldId id="279" r:id="rId10"/>
    <p:sldId id="294" r:id="rId11"/>
    <p:sldId id="281" r:id="rId12"/>
    <p:sldId id="282" r:id="rId13"/>
    <p:sldId id="296" r:id="rId14"/>
    <p:sldId id="284" r:id="rId15"/>
    <p:sldId id="302" r:id="rId16"/>
    <p:sldId id="297" r:id="rId17"/>
    <p:sldId id="298" r:id="rId18"/>
    <p:sldId id="301" r:id="rId19"/>
    <p:sldId id="293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7172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Artificial Moral Agents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419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Key Considerations in Value Setting</a:t>
            </a:r>
            <a:br>
              <a:rPr lang="en-US" b="1" i="0" dirty="0">
                <a:effectLst/>
                <a:latin typeface="__Inter_d65c78"/>
              </a:rPr>
            </a:b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8695" y="4265030"/>
            <a:ext cx="1877575" cy="506399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Crowd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4583" y="4829522"/>
            <a:ext cx="1691687" cy="1385369"/>
          </a:xfrm>
        </p:spPr>
        <p:txBody>
          <a:bodyPr/>
          <a:lstStyle/>
          <a:p>
            <a:r>
              <a:rPr lang="en-US" sz="1800" b="0" i="0" dirty="0">
                <a:effectLst/>
                <a:latin typeface="__Inter_d65c78"/>
              </a:rPr>
              <a:t>Who is consulted? Is the sample diverse?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005103" y="4265030"/>
            <a:ext cx="1877575" cy="506399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Choice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205605" y="5005409"/>
            <a:ext cx="1691687" cy="811178"/>
          </a:xfrm>
        </p:spPr>
        <p:txBody>
          <a:bodyPr/>
          <a:lstStyle/>
          <a:p>
            <a:r>
              <a:rPr lang="en-US" sz="1800" b="0" i="0" dirty="0">
                <a:effectLst/>
                <a:latin typeface="__Inter_d65c78"/>
              </a:rPr>
              <a:t>Binary vs. spectrum of options.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3993731" y="4284256"/>
            <a:ext cx="1877575" cy="506399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Information</a:t>
            </a:r>
            <a:r>
              <a:rPr lang="en-US" b="0" i="0" dirty="0">
                <a:effectLst/>
                <a:latin typeface="__Inter_d65c78"/>
              </a:rPr>
              <a:t> 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79077" y="5005409"/>
            <a:ext cx="1691687" cy="811178"/>
          </a:xfrm>
        </p:spPr>
        <p:txBody>
          <a:bodyPr/>
          <a:lstStyle/>
          <a:p>
            <a:r>
              <a:rPr lang="en-US" sz="1800" b="0" i="0" dirty="0">
                <a:effectLst/>
                <a:latin typeface="__Inter_d65c78"/>
              </a:rPr>
              <a:t>How questions are framed.</a:t>
            </a:r>
          </a:p>
          <a:p>
            <a:endParaRPr lang="en-US" altLang="zh-CN" sz="1800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096000" y="4202367"/>
            <a:ext cx="1877575" cy="506399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Involvement</a:t>
            </a:r>
            <a:r>
              <a:rPr lang="en-US" b="0" i="0" dirty="0">
                <a:effectLst/>
                <a:latin typeface="__Inter_d65c78"/>
              </a:rPr>
              <a:t> 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1888" y="5005409"/>
            <a:ext cx="1691687" cy="811178"/>
          </a:xfrm>
        </p:spPr>
        <p:txBody>
          <a:bodyPr/>
          <a:lstStyle/>
          <a:p>
            <a:r>
              <a:rPr lang="en-US" sz="1800" b="0" i="0" dirty="0">
                <a:effectLst/>
                <a:latin typeface="__Inter_d65c78"/>
              </a:rPr>
              <a:t>Equal voting vs. unequal impact.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198269" y="4202366"/>
            <a:ext cx="1877575" cy="506399"/>
          </a:xfrm>
        </p:spPr>
        <p:txBody>
          <a:bodyPr/>
          <a:lstStyle/>
          <a:p>
            <a:r>
              <a:rPr lang="en-US" sz="1800" b="1" i="0" dirty="0">
                <a:effectLst/>
                <a:latin typeface="__Inter_d65c78"/>
              </a:rPr>
              <a:t>Legitimacy</a:t>
            </a:r>
            <a:r>
              <a:rPr lang="en-US" sz="1800" b="0" i="0" dirty="0">
                <a:effectLst/>
                <a:latin typeface="__Inter_d65c78"/>
              </a:rPr>
              <a:t> 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94708" y="5005409"/>
            <a:ext cx="1691687" cy="811178"/>
          </a:xfrm>
        </p:spPr>
        <p:txBody>
          <a:bodyPr/>
          <a:lstStyle/>
          <a:p>
            <a:r>
              <a:rPr lang="en-US" sz="1800" b="0" i="0" dirty="0">
                <a:effectLst/>
                <a:latin typeface="__Inter_d65c78"/>
              </a:rPr>
              <a:t>Majority decisions and acceptance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.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0" name="Picture Placeholder 29" descr="A person sitting at a desk looking at a computer screen&#10;&#10;AI-generated content may be incorrect.">
            <a:extLst>
              <a:ext uri="{FF2B5EF4-FFF2-40B4-BE49-F238E27FC236}">
                <a16:creationId xmlns:a16="http://schemas.microsoft.com/office/drawing/2014/main" id="{EE983167-D57A-EC0E-CEC3-77C28544F09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3"/>
          <a:srcRect l="25126" r="25126"/>
          <a:stretch>
            <a:fillRect/>
          </a:stretch>
        </p:blipFill>
        <p:spPr>
          <a:xfrm>
            <a:off x="4179077" y="2053747"/>
            <a:ext cx="1620838" cy="1841500"/>
          </a:xfrm>
        </p:spPr>
      </p:pic>
      <p:pic>
        <p:nvPicPr>
          <p:cNvPr id="35" name="Picture Placeholder 34" descr="A group of people standing in a puzzle&#10;&#10;AI-generated content may be incorrect.">
            <a:extLst>
              <a:ext uri="{FF2B5EF4-FFF2-40B4-BE49-F238E27FC236}">
                <a16:creationId xmlns:a16="http://schemas.microsoft.com/office/drawing/2014/main" id="{26FFF01C-3328-63FE-4927-C33C95A1B589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4"/>
          <a:srcRect l="23595" r="23595"/>
          <a:stretch>
            <a:fillRect/>
          </a:stretch>
        </p:blipFill>
        <p:spPr>
          <a:xfrm>
            <a:off x="6281888" y="2053747"/>
            <a:ext cx="1620838" cy="1841500"/>
          </a:xfrm>
        </p:spPr>
      </p:pic>
      <p:pic>
        <p:nvPicPr>
          <p:cNvPr id="19" name="Picture Placeholder 89" descr="People around a table on their laptops">
            <a:extLst>
              <a:ext uri="{FF2B5EF4-FFF2-40B4-BE49-F238E27FC236}">
                <a16:creationId xmlns:a16="http://schemas.microsoft.com/office/drawing/2014/main" id="{9DD3439F-0C6D-4BB7-973C-64CCA72361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10251566" y="208496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C8DE35-2F78-8DD4-A83B-2552751992B3}"/>
              </a:ext>
            </a:extLst>
          </p:cNvPr>
          <p:cNvSpPr txBox="1"/>
          <p:nvPr/>
        </p:nvSpPr>
        <p:spPr>
          <a:xfrm>
            <a:off x="10075844" y="4120597"/>
            <a:ext cx="2007461" cy="176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Electoral System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 </a:t>
            </a:r>
          </a:p>
          <a:p>
            <a:pPr algn="l"/>
            <a:endParaRPr lang="en-US" dirty="0">
              <a:solidFill>
                <a:schemeClr val="bg1"/>
              </a:solidFill>
              <a:latin typeface="__Inter_d65c78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Rules for consultation and decision-making.</a:t>
            </a:r>
          </a:p>
        </p:txBody>
      </p:sp>
      <p:pic>
        <p:nvPicPr>
          <p:cNvPr id="37" name="Picture Placeholder 36" descr="A balance scale with a pen&#10;&#10;AI-generated content may be incorrect.">
            <a:extLst>
              <a:ext uri="{FF2B5EF4-FFF2-40B4-BE49-F238E27FC236}">
                <a16:creationId xmlns:a16="http://schemas.microsoft.com/office/drawing/2014/main" id="{44DBC14E-1243-69F2-2C1E-06D9EB5B6502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6"/>
          <a:srcRect l="2471" r="2471"/>
          <a:stretch>
            <a:fillRect/>
          </a:stretch>
        </p:blipFill>
        <p:spPr>
          <a:xfrm>
            <a:off x="8365558" y="2062163"/>
            <a:ext cx="1620837" cy="1841500"/>
          </a:xfrm>
        </p:spPr>
      </p:pic>
      <p:pic>
        <p:nvPicPr>
          <p:cNvPr id="41" name="Picture Placeholder 40" descr="A cartoon character holding a magnifying glass&#10;&#10;AI-generated content may be incorrect.">
            <a:extLst>
              <a:ext uri="{FF2B5EF4-FFF2-40B4-BE49-F238E27FC236}">
                <a16:creationId xmlns:a16="http://schemas.microsoft.com/office/drawing/2014/main" id="{C1FC9F10-F289-AABC-284B-DD79BF6F650A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7"/>
          <a:srcRect l="13653" r="13653"/>
          <a:stretch>
            <a:fillRect/>
          </a:stretch>
        </p:blipFill>
        <p:spPr>
          <a:xfrm>
            <a:off x="2161592" y="2062112"/>
            <a:ext cx="1621032" cy="184155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143471AB-3982-54B6-6CFC-3007F7D37AC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/>
          <a:srcRect l="20661" r="20661"/>
          <a:stretch>
            <a:fillRect/>
          </a:stretch>
        </p:blipFill>
        <p:spPr>
          <a:xfrm>
            <a:off x="319088" y="2081213"/>
            <a:ext cx="1620837" cy="1841500"/>
          </a:xfrm>
        </p:spPr>
      </p:pic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18843" cy="1114354"/>
          </a:xfrm>
        </p:spPr>
        <p:txBody>
          <a:bodyPr/>
          <a:lstStyle/>
          <a:p>
            <a:r>
              <a:rPr lang="en-US" b="1" i="0" dirty="0">
                <a:effectLst/>
                <a:latin typeface="__Inter_d65c78"/>
              </a:rPr>
              <a:t> Key Considerations in AMA Design</a:t>
            </a:r>
            <a:br>
              <a:rPr lang="en-US" b="1" i="0" dirty="0">
                <a:effectLst/>
                <a:latin typeface="__Inter_d65c78"/>
              </a:rPr>
            </a:br>
            <a:r>
              <a:rPr lang="en-US" dirty="0"/>
              <a:t> 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DAFC0-9495-90FD-BE84-A3AE96F2A5DD}"/>
              </a:ext>
            </a:extLst>
          </p:cNvPr>
          <p:cNvSpPr txBox="1"/>
          <p:nvPr/>
        </p:nvSpPr>
        <p:spPr>
          <a:xfrm>
            <a:off x="603607" y="1245862"/>
            <a:ext cx="5762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Crowd </a:t>
            </a:r>
          </a:p>
          <a:p>
            <a:pPr marL="342900" indent="-342900" algn="l">
              <a:buAutoNum type="arabicPeriod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Question: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Who is included? Are stakeholders diverse (e.g., age, culture, profession)?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Example: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MIT Moral Machine experiment revealed cultural biases in ethical preferences.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Risk: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Human data perpetuates unconscious biases (e.g., gender/racial stereotypes).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2. Choice</a:t>
            </a: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Binary vs. Spectrum: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Simplistic choices distort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chemeClr val="bg1"/>
                </a:solidFill>
                <a:effectLst/>
                <a:latin typeface="__Inter_d65c78"/>
              </a:rPr>
              <a:t>Trolley Problem: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Binary decisions oversimplify moral complexity.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523F5E-E1CD-DDF5-4716-BA0FD933B471}"/>
              </a:ext>
            </a:extLst>
          </p:cNvPr>
          <p:cNvSpPr txBox="1"/>
          <p:nvPr/>
        </p:nvSpPr>
        <p:spPr>
          <a:xfrm>
            <a:off x="6366553" y="1559626"/>
            <a:ext cx="5762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       3. Information </a:t>
            </a:r>
          </a:p>
          <a:p>
            <a:pPr algn="l">
              <a:buNone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/>
            <a:r>
              <a:rPr lang="en-IN" b="1" dirty="0">
                <a:solidFill>
                  <a:schemeClr val="bg1"/>
                </a:solidFill>
                <a:latin typeface="__Inter_d65c78"/>
              </a:rPr>
              <a:t>    </a:t>
            </a: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     Question Design: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Wording influences answers.</a:t>
            </a:r>
          </a:p>
          <a:p>
            <a:pPr lvl="1" algn="l"/>
            <a:r>
              <a:rPr lang="en-IN" dirty="0">
                <a:solidFill>
                  <a:schemeClr val="bg1"/>
                </a:solidFill>
                <a:latin typeface="__Inter_d65c78"/>
              </a:rPr>
              <a:t> </a:t>
            </a:r>
          </a:p>
          <a:p>
            <a:pPr lvl="1" algn="l"/>
            <a:r>
              <a:rPr lang="en-IN" b="0" i="1" dirty="0">
                <a:solidFill>
                  <a:schemeClr val="bg1"/>
                </a:solidFill>
                <a:effectLst/>
                <a:latin typeface="__Inter_d65c78"/>
              </a:rPr>
              <a:t>Example:</a:t>
            </a:r>
            <a:r>
              <a:rPr lang="en-IN" b="0" i="0" dirty="0">
                <a:solidFill>
                  <a:schemeClr val="bg1"/>
                </a:solidFill>
                <a:effectLst/>
                <a:latin typeface="__Inter_d65c78"/>
              </a:rPr>
              <a:t> </a:t>
            </a:r>
            <a:r>
              <a:rPr lang="en-IN" dirty="0">
                <a:solidFill>
                  <a:schemeClr val="bg1"/>
                </a:solidFill>
                <a:latin typeface="__Inter_d65c78"/>
              </a:rPr>
              <a:t>Same news can be differently written in different news papers that may </a:t>
            </a:r>
            <a:r>
              <a:rPr lang="en-IN" dirty="0" err="1">
                <a:solidFill>
                  <a:schemeClr val="bg1"/>
                </a:solidFill>
                <a:latin typeface="__Inter_d65c78"/>
              </a:rPr>
              <a:t>maniplate</a:t>
            </a:r>
            <a:r>
              <a:rPr lang="en-IN" dirty="0">
                <a:solidFill>
                  <a:schemeClr val="bg1"/>
                </a:solidFill>
                <a:latin typeface="__Inter_d65c78"/>
              </a:rPr>
              <a:t> the readers </a:t>
            </a: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None/>
            </a:pPr>
            <a:endParaRPr lang="en-IN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None/>
            </a:pPr>
            <a:endParaRPr lang="en-IN" b="1" dirty="0">
              <a:solidFill>
                <a:schemeClr val="bg1"/>
              </a:solidFill>
              <a:latin typeface="__Inter_d65c78"/>
            </a:endParaRPr>
          </a:p>
          <a:p>
            <a:pPr algn="l"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         4. Involvement </a:t>
            </a:r>
          </a:p>
          <a:p>
            <a:pPr algn="l">
              <a:buNone/>
            </a:pPr>
            <a:r>
              <a:rPr lang="en-IN" b="1" dirty="0">
                <a:solidFill>
                  <a:schemeClr val="bg1"/>
                </a:solidFill>
                <a:latin typeface="__Inter_d65c78"/>
              </a:rPr>
              <a:t>            </a:t>
            </a:r>
            <a:endParaRPr lang="en-IN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/>
            <a:endParaRPr lang="en-IN" dirty="0">
              <a:solidFill>
                <a:schemeClr val="bg1"/>
              </a:solidFill>
              <a:latin typeface="__Inter_d65c78"/>
            </a:endParaRPr>
          </a:p>
          <a:p>
            <a:pPr algn="l"/>
            <a:r>
              <a:rPr lang="en-IN" b="1" i="0" dirty="0">
                <a:solidFill>
                  <a:schemeClr val="bg1"/>
                </a:solidFill>
                <a:effectLst/>
                <a:latin typeface="__Inter_d65c78"/>
              </a:rPr>
              <a:t>             Equal Voting ≠ Equal Impact:</a:t>
            </a:r>
          </a:p>
          <a:p>
            <a:pPr lvl="1" algn="l"/>
            <a:endParaRPr lang="en-IN" dirty="0">
              <a:solidFill>
                <a:schemeClr val="bg1"/>
              </a:solidFill>
              <a:latin typeface="__Inter_d65c78"/>
            </a:endParaRPr>
          </a:p>
          <a:p>
            <a:pPr lvl="1" algn="l"/>
            <a:r>
              <a:rPr lang="en-IN" b="0" i="1" dirty="0">
                <a:solidFill>
                  <a:schemeClr val="bg1"/>
                </a:solidFill>
                <a:effectLst/>
                <a:latin typeface="__Inter_d65c78"/>
              </a:rPr>
              <a:t>     Example: classical trolly problem everyone in the scenario should participate to take decision</a:t>
            </a:r>
            <a:endParaRPr lang="en-IN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ED88-93DE-1284-6764-76339F80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5878285" cy="45719"/>
          </a:xfrm>
        </p:spPr>
        <p:txBody>
          <a:bodyPr/>
          <a:lstStyle/>
          <a:p>
            <a:r>
              <a:rPr lang="en-IN" dirty="0"/>
              <a:t>Classical Trolly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CF69A-34B7-7B36-E86F-9779F11A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970385"/>
            <a:ext cx="10337651" cy="57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1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A65FE1-EB5A-D5ED-6F81-1CD0155761A1}"/>
              </a:ext>
            </a:extLst>
          </p:cNvPr>
          <p:cNvSpPr txBox="1"/>
          <p:nvPr/>
        </p:nvSpPr>
        <p:spPr>
          <a:xfrm>
            <a:off x="554805" y="945223"/>
            <a:ext cx="6246687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Legitimacy Challenges</a:t>
            </a:r>
          </a:p>
          <a:p>
            <a:pPr algn="l">
              <a:buNone/>
            </a:pPr>
            <a:r>
              <a:rPr lang="en-IN" sz="2000" b="1" dirty="0">
                <a:solidFill>
                  <a:schemeClr val="bg1"/>
                </a:solidFill>
                <a:latin typeface="__Inter_d65c78"/>
              </a:rPr>
              <a:t>   	Problem  occurs at narrow marginal results</a:t>
            </a:r>
            <a:endParaRPr lang="en-IN" sz="2000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Voting Influences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: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Social Identity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: Decisions based on group loyalty, not facts (e.g., partisan voting).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External Factors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: Weather, misinformation, or voter fatigue skew participation.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bg1"/>
                </a:solidFill>
                <a:effectLst/>
                <a:latin typeface="__Inter_d65c78"/>
              </a:rPr>
              <a:t>Example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 Low turnout in rainy elections affecting results.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Majority Rule ≠ Acceptance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: Narrow margins (e.g., 51% vs. 49%) can undermine trust.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bg1"/>
                </a:solidFill>
                <a:effectLst/>
                <a:latin typeface="__Inter_d65c78"/>
              </a:rPr>
              <a:t>Example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 2016 Brexit referendum (52% Leave vs. 48% Remain) led to prolonged societal division.</a:t>
            </a:r>
          </a:p>
        </p:txBody>
      </p:sp>
      <p:sp>
        <p:nvSpPr>
          <p:cNvPr id="14" name="AutoShape 8" descr="Don't blame the voter for low voter turnout - Right2Vote">
            <a:extLst>
              <a:ext uri="{FF2B5EF4-FFF2-40B4-BE49-F238E27FC236}">
                <a16:creationId xmlns:a16="http://schemas.microsoft.com/office/drawing/2014/main" id="{0E8DC6F4-94D0-4647-24D1-29B89478F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2E846A-EC04-2F12-DE92-B64C141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024" y="945223"/>
            <a:ext cx="4420171" cy="35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5382F8-DDDB-8890-1FD5-BBB522D50673}"/>
              </a:ext>
            </a:extLst>
          </p:cNvPr>
          <p:cNvSpPr txBox="1"/>
          <p:nvPr/>
        </p:nvSpPr>
        <p:spPr>
          <a:xfrm>
            <a:off x="772345" y="834400"/>
            <a:ext cx="600010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Electoral System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is defined as the set of rules that determines How groups are consulted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elections and referenda are </a:t>
            </a:r>
            <a:r>
              <a:rPr lang="en-US" sz="2000" dirty="0" err="1">
                <a:solidFill>
                  <a:schemeClr val="bg1"/>
                </a:solidFill>
              </a:rPr>
              <a:t>conductedhow</a:t>
            </a:r>
            <a:r>
              <a:rPr lang="en-US" sz="2000" dirty="0">
                <a:solidFill>
                  <a:schemeClr val="bg1"/>
                </a:solidFill>
              </a:rPr>
              <a:t> their results are calculated.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way this system is set up determines for a large part the results.</a:t>
            </a: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__Inter_d65c78"/>
              </a:rPr>
              <a:t>Example:</a:t>
            </a:r>
            <a:endParaRPr lang="en-IN" sz="2000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None/>
            </a:pPr>
            <a:endParaRPr lang="en-IN" sz="2000" b="1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Plurality Systems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(Winner-Takes-All): Favors majority, risks marginalizing minorities.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lvl="1" algn="l"/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Proportional Systems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: Reflects electorate diversity.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bg1"/>
                </a:solidFill>
                <a:effectLst/>
                <a:latin typeface="__Inter_d65c78"/>
              </a:rPr>
              <a:t>Example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 New Zealand’s MMP system ensures minority parties gain parliamentary seats.</a:t>
            </a:r>
          </a:p>
        </p:txBody>
      </p:sp>
      <p:pic>
        <p:nvPicPr>
          <p:cNvPr id="7170" name="Picture 2" descr="Bush v. Gore | Summary, Decision, Significance, &amp; Facts | Britannica">
            <a:extLst>
              <a:ext uri="{FF2B5EF4-FFF2-40B4-BE49-F238E27FC236}">
                <a16:creationId xmlns:a16="http://schemas.microsoft.com/office/drawing/2014/main" id="{DA297F4F-FA9A-8667-A273-A9D80DFD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09" y="834400"/>
            <a:ext cx="4293742" cy="44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6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0EA0-E2A6-E40F-200B-BBA3F9E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Moral Machine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10DD5-CDFF-B6E4-CFFB-2A6A8EC30E05}"/>
              </a:ext>
            </a:extLst>
          </p:cNvPr>
          <p:cNvSpPr txBox="1"/>
          <p:nvPr/>
        </p:nvSpPr>
        <p:spPr>
          <a:xfrm>
            <a:off x="690465" y="1502229"/>
            <a:ext cx="11140751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Moral Machine</a:t>
            </a:r>
            <a:r>
              <a:rPr lang="en-US" dirty="0">
                <a:solidFill>
                  <a:schemeClr val="bg1"/>
                </a:solidFill>
              </a:rPr>
              <a:t> experiment was an online platform created by MIT in 2016 to explore ethical decision-making in autonomous vehicles.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It presented users with scenarios where a self-driving car had to choose between different outcomes in unavoidable accident situations.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These choices often involved moral dilemmas, such as deciding whether to sacrifice pedestrians or passengers, prioritize the young over the elderly, or choose humans over animals.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cultures had varying ethical biases. For example: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Western countries tended to prioritize saving younger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countries placed a higher value on saving law-abiding individuals over criminals.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were variations in how much people valued human life over animals.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5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871774"/>
            <a:ext cx="7418689" cy="1162509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Framework for Ethical Deliberation</a:t>
            </a:r>
            <a:br>
              <a:rPr lang="en-IN" b="1" i="0" dirty="0">
                <a:effectLst/>
                <a:latin typeface="__Inter_d65c78"/>
              </a:rPr>
            </a:b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CE3C0-D903-0ADB-25A6-0E4EB046E41D}"/>
              </a:ext>
            </a:extLst>
          </p:cNvPr>
          <p:cNvSpPr txBox="1"/>
          <p:nvPr/>
        </p:nvSpPr>
        <p:spPr>
          <a:xfrm>
            <a:off x="4489255" y="1589568"/>
            <a:ext cx="610284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Information: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Provide clear, unbiased data (e.g., explain trade-offs in AI decisions).</a:t>
            </a: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Substantive Balance: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Compare different </a:t>
            </a:r>
            <a:r>
              <a:rPr lang="en-IN" sz="2000" b="0" i="0" dirty="0" err="1">
                <a:solidFill>
                  <a:schemeClr val="bg1"/>
                </a:solidFill>
                <a:effectLst/>
                <a:latin typeface="__Inter_d65c78"/>
              </a:rPr>
              <a:t>positons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 evidence (e.g., Modern development vs Nature preservation).</a:t>
            </a: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Diversity: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Include marginalized voices (e.g., rural communities in peace negotiations).</a:t>
            </a: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Conscientiousness: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</a:t>
            </a:r>
            <a:r>
              <a:rPr lang="en-US" sz="2000" dirty="0">
                <a:solidFill>
                  <a:schemeClr val="bg1"/>
                </a:solidFill>
              </a:rPr>
              <a:t>Participants sincerely weigh all arguments.</a:t>
            </a: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Equal Consideration: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Weigh arguments, not identities.</a:t>
            </a: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/>
            <a:r>
              <a:rPr lang="en-IN" sz="2000" b="1" i="0" dirty="0">
                <a:solidFill>
                  <a:schemeClr val="bg1"/>
                </a:solidFill>
                <a:effectLst/>
                <a:latin typeface="__Inter_d65c78"/>
              </a:rPr>
              <a:t>Openness: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__Inter_d65c78"/>
              </a:rPr>
              <a:t> Document design choices (e.g., why a self-driving car prioritizes pedestrians).</a:t>
            </a:r>
          </a:p>
        </p:txBody>
      </p:sp>
      <p:pic>
        <p:nvPicPr>
          <p:cNvPr id="18" name="Picture Placeholder 17" descr="A person sitting on a chair with a check mark and a question mark above him&#10;&#10;AI-generated content may be incorrect.">
            <a:extLst>
              <a:ext uri="{FF2B5EF4-FFF2-40B4-BE49-F238E27FC236}">
                <a16:creationId xmlns:a16="http://schemas.microsoft.com/office/drawing/2014/main" id="{65324B79-294D-E5AE-89F8-2C460925E1A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7640" r="1764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5F761-0342-C2D6-84B7-9536C6F58383}"/>
              </a:ext>
            </a:extLst>
          </p:cNvPr>
          <p:cNvSpPr txBox="1"/>
          <p:nvPr/>
        </p:nvSpPr>
        <p:spPr>
          <a:xfrm>
            <a:off x="895739" y="1073020"/>
            <a:ext cx="161419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</a:t>
            </a: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ishkin’s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principle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44" y="1369526"/>
            <a:ext cx="2058636" cy="1235766"/>
          </a:xfrm>
        </p:spPr>
        <p:txBody>
          <a:bodyPr/>
          <a:lstStyle/>
          <a:p>
            <a:r>
              <a:rPr lang="en-US" sz="2000" dirty="0"/>
              <a:t>Understanding the Challenges, Principles, and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290320"/>
            <a:ext cx="1913128" cy="1089194"/>
          </a:xfrm>
        </p:spPr>
        <p:txBody>
          <a:bodyPr/>
          <a:lstStyle/>
          <a:p>
            <a:r>
              <a:rPr lang="en-IN" b="1" dirty="0"/>
              <a:t>Artificial Moral Agents</a:t>
            </a:r>
            <a:endParaRPr lang="en-IN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55280"/>
            <a:ext cx="1904890" cy="1324233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Designing AMAs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949" y="2844724"/>
            <a:ext cx="1914694" cy="1544395"/>
          </a:xfrm>
        </p:spPr>
        <p:txBody>
          <a:bodyPr/>
          <a:lstStyle/>
          <a:p>
            <a:r>
              <a:rPr lang="en-IN" b="1" dirty="0"/>
              <a:t>Value Alignment</a:t>
            </a:r>
            <a:endParaRPr lang="en-IN" dirty="0"/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826794"/>
            <a:ext cx="1913128" cy="1544395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Ethical Background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913128" cy="1544395"/>
          </a:xfrm>
        </p:spPr>
        <p:txBody>
          <a:bodyPr/>
          <a:lstStyle/>
          <a:p>
            <a:r>
              <a:rPr lang="en-IN" b="1" dirty="0"/>
              <a:t>Implementation Challenges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9" y="1750330"/>
            <a:ext cx="5117162" cy="1209040"/>
          </a:xfrm>
        </p:spPr>
        <p:txBody>
          <a:bodyPr/>
          <a:lstStyle/>
          <a:p>
            <a:r>
              <a:rPr lang="en-IN" b="1" dirty="0"/>
              <a:t>Artificial Moral Agents</a:t>
            </a:r>
            <a:br>
              <a:rPr lang="en-IN" dirty="0"/>
            </a:b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6129" y="2722880"/>
            <a:ext cx="5210605" cy="3606800"/>
          </a:xfrm>
        </p:spPr>
        <p:txBody>
          <a:bodyPr/>
          <a:lstStyle/>
          <a:p>
            <a:endParaRPr lang="en-US" dirty="0"/>
          </a:p>
          <a:p>
            <a:r>
              <a:rPr lang="en-US" sz="2000" b="1" dirty="0"/>
              <a:t>Definition:</a:t>
            </a:r>
            <a:r>
              <a:rPr lang="en-US" sz="2000" dirty="0"/>
              <a:t>  AMAs are AI systems capable of moral reasoning.</a:t>
            </a:r>
          </a:p>
          <a:p>
            <a:r>
              <a:rPr lang="en-US" sz="2000" b="1" dirty="0"/>
              <a:t>Purpose:</a:t>
            </a:r>
            <a:r>
              <a:rPr lang="en-US" sz="2000" dirty="0"/>
              <a:t>  Ensure AI decisions align with societal and ethical principles.</a:t>
            </a:r>
          </a:p>
          <a:p>
            <a:r>
              <a:rPr lang="en-US" sz="2000" dirty="0"/>
              <a:t>Image:  A flowchart showing the ethical decision-making process in AI.</a:t>
            </a:r>
          </a:p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" name="Picture Placeholder 9" descr="A diagram of ethical decision making process&#10;&#10;AI-generated content may be incorrect.">
            <a:extLst>
              <a:ext uri="{FF2B5EF4-FFF2-40B4-BE49-F238E27FC236}">
                <a16:creationId xmlns:a16="http://schemas.microsoft.com/office/drawing/2014/main" id="{6DE6D25F-5EC7-E220-E40F-981D9EE3218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8075" r="8075"/>
          <a:stretch>
            <a:fillRect/>
          </a:stretch>
        </p:blipFill>
        <p:spPr>
          <a:xfrm>
            <a:off x="5745001" y="20320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98916"/>
            <a:ext cx="5924731" cy="1115434"/>
          </a:xfrm>
        </p:spPr>
        <p:txBody>
          <a:bodyPr/>
          <a:lstStyle/>
          <a:p>
            <a:r>
              <a:rPr lang="en-US" sz="2000" i="0" dirty="0">
                <a:effectLst/>
                <a:latin typeface="__Inter_d65c78"/>
              </a:rPr>
              <a:t>Example :</a:t>
            </a:r>
            <a:r>
              <a:rPr lang="en-US" sz="2000" b="0" i="0" dirty="0">
                <a:effectLst/>
                <a:latin typeface="__Inter_d65c78"/>
              </a:rPr>
              <a:t>  A doctor using an AI diagnostic tool to interpret medical data while retaining final decision-making authority.</a:t>
            </a:r>
            <a:endParaRPr lang="en-US" sz="2000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90E7A03-7C64-F090-C345-D6D53B07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4" y="1979475"/>
            <a:ext cx="5497286" cy="4236190"/>
          </a:xfrm>
          <a:prstGeom prst="rect">
            <a:avLst/>
          </a:prstGeom>
        </p:spPr>
      </p:pic>
      <p:pic>
        <p:nvPicPr>
          <p:cNvPr id="1026" name="Picture 2" descr="Leveraging Artificial Intelligence to Predict and Manage Complications in  Patients With Multimorbidity: A Literature Review | Cureus">
            <a:extLst>
              <a:ext uri="{FF2B5EF4-FFF2-40B4-BE49-F238E27FC236}">
                <a16:creationId xmlns:a16="http://schemas.microsoft.com/office/drawing/2014/main" id="{A04E1B90-ABF1-E604-2D78-AEC8EDFC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62" y="1979475"/>
            <a:ext cx="5497286" cy="42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83E76-8FB2-DAEA-02FA-4717260EBF44}"/>
              </a:ext>
            </a:extLst>
          </p:cNvPr>
          <p:cNvSpPr txBox="1"/>
          <p:nvPr/>
        </p:nvSpPr>
        <p:spPr>
          <a:xfrm>
            <a:off x="322219" y="642335"/>
            <a:ext cx="5599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Example :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 A self-driving car deciding whether to prioritize passenger safety or pedestrian safety in an unavoidable accident scenario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830" y="1203779"/>
            <a:ext cx="4441188" cy="1133021"/>
          </a:xfrm>
        </p:spPr>
        <p:txBody>
          <a:bodyPr/>
          <a:lstStyle/>
          <a:p>
            <a:br>
              <a:rPr lang="en-US" sz="3200" b="1" i="0" dirty="0">
                <a:effectLst/>
                <a:latin typeface="__Inter_d65c78"/>
              </a:rPr>
            </a:br>
            <a:endParaRPr lang="en-US" sz="32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b="1" i="0" dirty="0">
                <a:effectLst/>
                <a:latin typeface="__Inter_d65c78"/>
              </a:rPr>
              <a:t>Key Steps in Designing AMAs</a:t>
            </a:r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10" y="555647"/>
            <a:ext cx="5045662" cy="5783096"/>
          </a:xfrm>
          <a:blipFill>
            <a:blip r:embed="rId4"/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3D6D2-4E54-0812-7134-BDEDE03DF86E}"/>
              </a:ext>
            </a:extLst>
          </p:cNvPr>
          <p:cNvSpPr txBox="1"/>
          <p:nvPr/>
        </p:nvSpPr>
        <p:spPr>
          <a:xfrm>
            <a:off x="5872480" y="62377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Value Alignment: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 Identify ethical principles and human values.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Ethical Background: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 Choose ethical theories for implementation.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__Inter_d65c78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Implementation: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 Define autonomy, user roles, and governing institutions.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C6910-7CA9-2C83-7D2B-11DBDCB2A6FC}"/>
              </a:ext>
            </a:extLst>
          </p:cNvPr>
          <p:cNvSpPr txBox="1"/>
          <p:nvPr/>
        </p:nvSpPr>
        <p:spPr>
          <a:xfrm>
            <a:off x="4822018" y="3118662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__Inter_d65c78"/>
              </a:rPr>
              <a:t>Definition: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__Inter_d65c78"/>
              </a:rPr>
              <a:t> Autonomy refers to the ability of an AI system to make decisions independently, without human intervention, based on predefined ethical principles and reasoning frameworks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2A42A-F064-A84A-0AA3-1EC375691B09}"/>
              </a:ext>
            </a:extLst>
          </p:cNvPr>
          <p:cNvSpPr txBox="1"/>
          <p:nvPr/>
        </p:nvSpPr>
        <p:spPr>
          <a:xfrm>
            <a:off x="4917440" y="441321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__Inter_d65c78"/>
              </a:rPr>
              <a:t>Definition:</a:t>
            </a:r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 User roles define how humans interact with the AI system, including their responsibilities, permissions, and level of control.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518" y="274648"/>
            <a:ext cx="4058651" cy="616358"/>
          </a:xfrm>
        </p:spPr>
        <p:txBody>
          <a:bodyPr/>
          <a:lstStyle/>
          <a:p>
            <a:r>
              <a:rPr lang="en-IN" b="1" dirty="0"/>
              <a:t>Value Alignment</a:t>
            </a:r>
            <a:br>
              <a:rPr lang="en-IN" dirty="0"/>
            </a:br>
            <a:endParaRPr lang="en-US" dirty="0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F02232-9C58-B522-A7F7-0A95AFE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1124359"/>
            <a:ext cx="6046470" cy="5201919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D940839B-0A0F-A624-4F1D-722CD0E4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31" y="1324661"/>
            <a:ext cx="546466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Which values will the AI follow?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Safety, fairness, privacy,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Who decides these values?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Governments, businesses, researchers, and the public.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Prioritization dilemma: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 must balance conflicting values (e.g., should a self-driving car protect passengers or pedestrians in an accident?)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diagram showing ethical dilemmas in AI.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__Inter_d65c78"/>
              </a:rPr>
              <a:t>   </a:t>
            </a:r>
          </a:p>
          <a:p>
            <a:br>
              <a:rPr lang="en-US" dirty="0"/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450521A-9466-9E88-541F-7822F9878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858" y="2073866"/>
            <a:ext cx="290576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22" y="128745"/>
            <a:ext cx="5951313" cy="1466139"/>
          </a:xfrm>
        </p:spPr>
        <p:txBody>
          <a:bodyPr/>
          <a:lstStyle/>
          <a:p>
            <a:r>
              <a:rPr lang="en-IN" b="1" dirty="0"/>
              <a:t>Ethical Background in AI</a:t>
            </a:r>
            <a:br>
              <a:rPr lang="en-IN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4073" y="1129493"/>
            <a:ext cx="6840886" cy="45990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 Different ethical theories AI can follow:</a:t>
            </a:r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400" dirty="0"/>
          </a:p>
          <a:p>
            <a:pPr lvl="1"/>
            <a:r>
              <a:rPr lang="en-US" sz="2000" b="1" dirty="0"/>
              <a:t>Utilitarianism:</a:t>
            </a:r>
            <a:r>
              <a:rPr lang="en-US" sz="2000" dirty="0"/>
              <a:t> Chooses the action that benefits the most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Deontology:</a:t>
            </a:r>
            <a:r>
              <a:rPr lang="en-US" sz="2000" dirty="0"/>
              <a:t> Follows fixed moral rules, no matter the outcome.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Virtue ethics:</a:t>
            </a:r>
            <a:r>
              <a:rPr lang="en-US" sz="2000" dirty="0"/>
              <a:t> Considers the morality of the decision-maker.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Who decides the approach</a:t>
            </a:r>
            <a:r>
              <a:rPr lang="en-US" sz="2000" b="1" dirty="0">
                <a:solidFill>
                  <a:srgbClr val="C00000"/>
                </a:solidFill>
              </a:rPr>
              <a:t>?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AI designers and policymakers must make informed choices.</a:t>
            </a:r>
            <a:endParaRPr lang="en-US" dirty="0"/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76B8B-E54D-C8CA-E726-26E641A05F8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7172830" y="744856"/>
            <a:ext cx="4405503" cy="5066346"/>
          </a:xfr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4865"/>
          </a:xfrm>
        </p:spPr>
        <p:txBody>
          <a:bodyPr/>
          <a:lstStyle/>
          <a:p>
            <a:r>
              <a:rPr lang="en-IN" b="1" dirty="0"/>
              <a:t>Implementation Challenges</a:t>
            </a:r>
            <a:br>
              <a:rPr lang="en-IN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7537" y="3245166"/>
            <a:ext cx="2343397" cy="2889819"/>
          </a:xfrm>
        </p:spPr>
        <p:txBody>
          <a:bodyPr/>
          <a:lstStyle/>
          <a:p>
            <a:r>
              <a:rPr lang="en-US" b="1" dirty="0"/>
              <a:t>Level of AI autonomy:</a:t>
            </a:r>
            <a:r>
              <a:rPr lang="en-US" dirty="0"/>
              <a:t> Should AI act independently, or should humans always oversee it?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62835" y="3973996"/>
            <a:ext cx="2098039" cy="2287496"/>
          </a:xfrm>
        </p:spPr>
        <p:txBody>
          <a:bodyPr/>
          <a:lstStyle/>
          <a:p>
            <a:r>
              <a:rPr lang="en-US" b="1" dirty="0"/>
              <a:t>User role:</a:t>
            </a:r>
            <a:r>
              <a:rPr lang="en-US" dirty="0"/>
              <a:t> </a:t>
            </a:r>
          </a:p>
          <a:p>
            <a:r>
              <a:rPr lang="en-US" dirty="0"/>
              <a:t>Should AI give recommendations or make final decisions?</a:t>
            </a:r>
          </a:p>
          <a:p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1" name="Picture Placeholder 50" descr="A computer chip with text and words&#10;&#10;AI-generated content may be incorrect.">
            <a:extLst>
              <a:ext uri="{FF2B5EF4-FFF2-40B4-BE49-F238E27FC236}">
                <a16:creationId xmlns:a16="http://schemas.microsoft.com/office/drawing/2014/main" id="{ED66804D-7CA8-9D31-1ACF-EC1D1C9EBB5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21847" r="21847"/>
          <a:stretch>
            <a:fillRect/>
          </a:stretch>
        </p:blipFill>
        <p:spPr>
          <a:xfrm>
            <a:off x="923925" y="1860550"/>
            <a:ext cx="2366963" cy="2101850"/>
          </a:xfrm>
        </p:spPr>
      </p:pic>
      <p:pic>
        <p:nvPicPr>
          <p:cNvPr id="54" name="Picture Placeholder 53" descr="A close-up of a human hand touching a light&#10;&#10;AI-generated content may be incorrect.">
            <a:extLst>
              <a:ext uri="{FF2B5EF4-FFF2-40B4-BE49-F238E27FC236}">
                <a16:creationId xmlns:a16="http://schemas.microsoft.com/office/drawing/2014/main" id="{AA66CD5A-5539-905E-052E-12C5DEFDEC19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l="18334" r="18334"/>
          <a:stretch>
            <a:fillRect/>
          </a:stretch>
        </p:blipFill>
        <p:spPr>
          <a:xfrm>
            <a:off x="4762500" y="1676400"/>
            <a:ext cx="2368550" cy="2101850"/>
          </a:xfrm>
        </p:spPr>
      </p:pic>
      <p:pic>
        <p:nvPicPr>
          <p:cNvPr id="57" name="Picture Placeholder 56" descr="A hand touching a gavel&#10;&#10;AI-generated content may be incorrect.">
            <a:extLst>
              <a:ext uri="{FF2B5EF4-FFF2-40B4-BE49-F238E27FC236}">
                <a16:creationId xmlns:a16="http://schemas.microsoft.com/office/drawing/2014/main" id="{DB394A67-0F91-CC76-7A17-DB0D4807DB3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17572" r="17572"/>
          <a:stretch>
            <a:fillRect/>
          </a:stretch>
        </p:blipFill>
        <p:spPr>
          <a:xfrm>
            <a:off x="8601075" y="1676400"/>
            <a:ext cx="2368550" cy="2101850"/>
          </a:xfrm>
        </p:spPr>
      </p:pic>
      <p:sp>
        <p:nvSpPr>
          <p:cNvPr id="39" name="Rectangle 13">
            <a:extLst>
              <a:ext uri="{FF2B5EF4-FFF2-40B4-BE49-F238E27FC236}">
                <a16:creationId xmlns:a16="http://schemas.microsoft.com/office/drawing/2014/main" id="{4494C8CF-2339-57B5-9DF3-C3293CD8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737" y="4093085"/>
            <a:ext cx="42530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Government regulation: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Laws must ensure AI acts ethically and fairly.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70C50ABE-30C8-DE61-097C-4C7CAD58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E11DC30-A87D-7F13-8E1C-ABAA3210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69" y="259760"/>
            <a:ext cx="5668100" cy="704112"/>
          </a:xfrm>
        </p:spPr>
        <p:txBody>
          <a:bodyPr/>
          <a:lstStyle/>
          <a:p>
            <a:r>
              <a:rPr lang="en-IN" b="1" dirty="0"/>
              <a:t>Who Sets the Values?</a:t>
            </a:r>
            <a:br>
              <a:rPr lang="en-IN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6669" y="782865"/>
            <a:ext cx="2289842" cy="23208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Stakeholder participation is crucial:</a:t>
            </a:r>
            <a:r>
              <a:rPr lang="en-US" dirty="0"/>
              <a:t> AI must reflect the values of all affected groups.</a:t>
            </a:r>
          </a:p>
          <a:p>
            <a:endParaRPr lang="en-US" altLang="zh-CN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55079" y="2999783"/>
            <a:ext cx="2193021" cy="1995593"/>
          </a:xfrm>
        </p:spPr>
        <p:txBody>
          <a:bodyPr/>
          <a:lstStyle/>
          <a:p>
            <a:r>
              <a:rPr lang="en-US" b="1" dirty="0"/>
              <a:t>Cultural differences matter:</a:t>
            </a:r>
            <a:r>
              <a:rPr lang="en-US" dirty="0"/>
              <a:t> Different societies prioritize different ethical principles.</a:t>
            </a:r>
          </a:p>
          <a:p>
            <a:endParaRPr lang="en-US" altLang="zh-CN" dirty="0"/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06668" y="4741357"/>
            <a:ext cx="2098039" cy="2116643"/>
          </a:xfrm>
        </p:spPr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Some cultures prioritize community well-being, while others emphasize individual rights.</a:t>
            </a:r>
          </a:p>
          <a:p>
            <a:endParaRPr lang="en-US" altLang="zh-CN" dirty="0"/>
          </a:p>
        </p:txBody>
      </p:sp>
      <p:sp>
        <p:nvSpPr>
          <p:cNvPr id="42" name="Slide Number Placeholder 13">
            <a:extLst>
              <a:ext uri="{FF2B5EF4-FFF2-40B4-BE49-F238E27FC236}">
                <a16:creationId xmlns:a16="http://schemas.microsoft.com/office/drawing/2014/main" id="{F8EEF7F7-F511-EC83-1C7D-AE1F07EB455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122" name="Picture 2" descr="A Comprehensive Guide to Stakeholder Analysis in AI Governance (Part 1) |  by Lye Jia Jun | Towards AI">
            <a:extLst>
              <a:ext uri="{FF2B5EF4-FFF2-40B4-BE49-F238E27FC236}">
                <a16:creationId xmlns:a16="http://schemas.microsoft.com/office/drawing/2014/main" id="{6655FB23-F617-69B4-E896-49E6E46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13" y="1058238"/>
            <a:ext cx="6959083" cy="554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1338</TotalTime>
  <Words>1018</Words>
  <Application>Microsoft Office PowerPoint</Application>
  <PresentationFormat>Widescreen</PresentationFormat>
  <Paragraphs>175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等线</vt:lpstr>
      <vt:lpstr>__Inter_d65c78</vt:lpstr>
      <vt:lpstr>Abadi</vt:lpstr>
      <vt:lpstr>Arial</vt:lpstr>
      <vt:lpstr>Calibri</vt:lpstr>
      <vt:lpstr>Posterama</vt:lpstr>
      <vt:lpstr>Posterama Text Black</vt:lpstr>
      <vt:lpstr>Posterama Text SemiBold</vt:lpstr>
      <vt:lpstr>Wingdings</vt:lpstr>
      <vt:lpstr>Custom</vt:lpstr>
      <vt:lpstr>Designing Artificial Moral Agents</vt:lpstr>
      <vt:lpstr>Understanding the Challenges, Principles, and Implementation </vt:lpstr>
      <vt:lpstr>Artificial Moral Agents </vt:lpstr>
      <vt:lpstr>Example :  A doctor using an AI diagnostic tool to interpret medical data while retaining final decision-making authority.</vt:lpstr>
      <vt:lpstr> </vt:lpstr>
      <vt:lpstr>Value Alignment </vt:lpstr>
      <vt:lpstr>Ethical Background in AI </vt:lpstr>
      <vt:lpstr>Implementation Challenges </vt:lpstr>
      <vt:lpstr>Who Sets the Values? </vt:lpstr>
      <vt:lpstr>Key Considerations in Value Setting </vt:lpstr>
      <vt:lpstr> Key Considerations in AMA Design  </vt:lpstr>
      <vt:lpstr>Classical Trolly Problem</vt:lpstr>
      <vt:lpstr>PowerPoint Presentation</vt:lpstr>
      <vt:lpstr>PowerPoint Presentation</vt:lpstr>
      <vt:lpstr>Moral Machine Experiment</vt:lpstr>
      <vt:lpstr>Framework for Ethical Deliberation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TANUSHREE A</dc:creator>
  <cp:lastModifiedBy>TANUSHREE A</cp:lastModifiedBy>
  <cp:revision>4</cp:revision>
  <dcterms:created xsi:type="dcterms:W3CDTF">2025-03-09T14:29:04Z</dcterms:created>
  <dcterms:modified xsi:type="dcterms:W3CDTF">2025-07-18T17:28:03Z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